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6"/>
  </p:notesMasterIdLst>
  <p:sldIdLst>
    <p:sldId id="275" r:id="rId2"/>
    <p:sldId id="257" r:id="rId3"/>
    <p:sldId id="267" r:id="rId4"/>
    <p:sldId id="258" r:id="rId5"/>
    <p:sldId id="268" r:id="rId6"/>
    <p:sldId id="259" r:id="rId7"/>
    <p:sldId id="260" r:id="rId8"/>
    <p:sldId id="266" r:id="rId9"/>
    <p:sldId id="270" r:id="rId10"/>
    <p:sldId id="262" r:id="rId11"/>
    <p:sldId id="263" r:id="rId12"/>
    <p:sldId id="264" r:id="rId13"/>
    <p:sldId id="265" r:id="rId14"/>
    <p:sldId id="273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94" autoAdjust="0"/>
    <p:restoredTop sz="94660"/>
  </p:normalViewPr>
  <p:slideViewPr>
    <p:cSldViewPr>
      <p:cViewPr varScale="1">
        <p:scale>
          <a:sx n="35" d="100"/>
          <a:sy n="35" d="100"/>
        </p:scale>
        <p:origin x="-288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D526F7-6E3F-48AF-929A-E1ED8E20CBBD}" type="datetimeFigureOut">
              <a:rPr lang="en-US" smtClean="0"/>
              <a:pPr/>
              <a:t>1/9/2015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BBCE4F-9801-459E-A57F-FC7BAB267F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0195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DEE2EA6-3A32-4AD9-985B-A34E8AF7E472}" type="slidenum">
              <a:rPr lang="en-US" smtClean="0"/>
              <a:pPr/>
              <a:t>1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1557FE01-58FD-407A-93BC-A96099E26948}" type="datetimeFigureOut">
              <a:rPr lang="en-US" smtClean="0"/>
              <a:pPr/>
              <a:t>1/9/2015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C484A0D6-E919-41EA-95C4-D1A02C3CA7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7FE01-58FD-407A-93BC-A96099E26948}" type="datetimeFigureOut">
              <a:rPr lang="en-US" smtClean="0"/>
              <a:pPr/>
              <a:t>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4A0D6-E919-41EA-95C4-D1A02C3CA7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7FE01-58FD-407A-93BC-A96099E26948}" type="datetimeFigureOut">
              <a:rPr lang="en-US" smtClean="0"/>
              <a:pPr/>
              <a:t>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4A0D6-E919-41EA-95C4-D1A02C3CA7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7FE01-58FD-407A-93BC-A96099E26948}" type="datetimeFigureOut">
              <a:rPr lang="en-US" smtClean="0"/>
              <a:pPr/>
              <a:t>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4A0D6-E919-41EA-95C4-D1A02C3CA7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7FE01-58FD-407A-93BC-A96099E26948}" type="datetimeFigureOut">
              <a:rPr lang="en-US" smtClean="0"/>
              <a:pPr/>
              <a:t>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4A0D6-E919-41EA-95C4-D1A02C3CA7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7FE01-58FD-407A-93BC-A96099E26948}" type="datetimeFigureOut">
              <a:rPr lang="en-US" smtClean="0"/>
              <a:pPr/>
              <a:t>1/9/2015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4A0D6-E919-41EA-95C4-D1A02C3CA7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7FE01-58FD-407A-93BC-A96099E26948}" type="datetimeFigureOut">
              <a:rPr lang="en-US" smtClean="0"/>
              <a:pPr/>
              <a:t>1/9/2015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4A0D6-E919-41EA-95C4-D1A02C3CA7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7FE01-58FD-407A-93BC-A96099E26948}" type="datetimeFigureOut">
              <a:rPr lang="en-US" smtClean="0"/>
              <a:pPr/>
              <a:t>1/9/2015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4A0D6-E919-41EA-95C4-D1A02C3CA7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7FE01-58FD-407A-93BC-A96099E26948}" type="datetimeFigureOut">
              <a:rPr lang="en-US" smtClean="0"/>
              <a:pPr/>
              <a:t>1/9/2015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4A0D6-E919-41EA-95C4-D1A02C3CA7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7FE01-58FD-407A-93BC-A96099E26948}" type="datetimeFigureOut">
              <a:rPr lang="en-US" smtClean="0"/>
              <a:pPr/>
              <a:t>1/9/2015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4A0D6-E919-41EA-95C4-D1A02C3CA7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7FE01-58FD-407A-93BC-A96099E26948}" type="datetimeFigureOut">
              <a:rPr lang="en-US" smtClean="0"/>
              <a:pPr/>
              <a:t>1/9/2015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4A0D6-E919-41EA-95C4-D1A02C3CA7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1557FE01-58FD-407A-93BC-A96099E26948}" type="datetimeFigureOut">
              <a:rPr lang="en-US" smtClean="0"/>
              <a:pPr/>
              <a:t>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C484A0D6-E919-41EA-95C4-D1A02C3CA70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emf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JPG EPAG image - revised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62600" y="4267200"/>
            <a:ext cx="3135313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7" name="Picture 4" descr="Liberia national seal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9600" y="457200"/>
            <a:ext cx="1066800" cy="117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8" name="TextBox 3"/>
          <p:cNvSpPr txBox="1">
            <a:spLocks noChangeArrowheads="1"/>
          </p:cNvSpPr>
          <p:nvPr/>
        </p:nvSpPr>
        <p:spPr bwMode="auto">
          <a:xfrm>
            <a:off x="457200" y="739775"/>
            <a:ext cx="8382000" cy="550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sz="2600" dirty="0"/>
          </a:p>
          <a:p>
            <a:pPr algn="ctr"/>
            <a:r>
              <a:rPr lang="en-US" sz="2200" dirty="0"/>
              <a:t>Government of Liberia</a:t>
            </a:r>
          </a:p>
          <a:p>
            <a:pPr algn="ctr"/>
            <a:r>
              <a:rPr lang="en-US" sz="2200" dirty="0"/>
              <a:t>Ministry of Gender &amp; Development</a:t>
            </a:r>
          </a:p>
          <a:p>
            <a:pPr algn="ctr"/>
            <a:endParaRPr lang="en-US" sz="1600" dirty="0"/>
          </a:p>
          <a:p>
            <a:pPr algn="ctr"/>
            <a:endParaRPr lang="en-US" sz="1600" dirty="0"/>
          </a:p>
          <a:p>
            <a:pPr algn="ctr"/>
            <a:r>
              <a:rPr lang="en-US" sz="2400" b="1" dirty="0"/>
              <a:t>EPAG Quality Monitoring Workshop</a:t>
            </a:r>
          </a:p>
          <a:p>
            <a:pPr algn="ctr"/>
            <a:r>
              <a:rPr lang="en-US" sz="1600" b="1" dirty="0"/>
              <a:t>September 23 – 25, 2013</a:t>
            </a:r>
          </a:p>
          <a:p>
            <a:pPr algn="ctr"/>
            <a:r>
              <a:rPr lang="en-US" sz="1600" b="1" dirty="0"/>
              <a:t>YMCA Conference Room, Monrovia</a:t>
            </a:r>
            <a:endParaRPr lang="en-US" sz="1100" b="1" dirty="0"/>
          </a:p>
          <a:p>
            <a:pPr algn="ctr"/>
            <a:endParaRPr lang="en-US" sz="2400" b="1" dirty="0">
              <a:solidFill>
                <a:schemeClr val="accent1"/>
              </a:solidFill>
            </a:endParaRPr>
          </a:p>
          <a:p>
            <a:pPr algn="ctr"/>
            <a:r>
              <a:rPr lang="en-US" sz="3400" b="1" dirty="0" smtClean="0">
                <a:solidFill>
                  <a:schemeClr val="accent6"/>
                </a:solidFill>
              </a:rPr>
              <a:t>Preventing Sexual Exploitation &amp; Abuse</a:t>
            </a:r>
            <a:endParaRPr lang="en-US" sz="3400" b="1" dirty="0">
              <a:solidFill>
                <a:schemeClr val="accent6"/>
              </a:solidFill>
            </a:endParaRPr>
          </a:p>
          <a:p>
            <a:pPr algn="ctr"/>
            <a:endParaRPr lang="en-US" sz="1600" dirty="0"/>
          </a:p>
          <a:p>
            <a:pPr algn="ctr"/>
            <a:endParaRPr lang="en-US" sz="800" b="1" dirty="0">
              <a:solidFill>
                <a:schemeClr val="accent1"/>
              </a:solidFill>
            </a:endParaRPr>
          </a:p>
          <a:p>
            <a:endParaRPr lang="en-US" sz="2000" b="1" dirty="0"/>
          </a:p>
          <a:p>
            <a:r>
              <a:rPr lang="en-US" sz="2000" b="1" dirty="0"/>
              <a:t>Presentation by:</a:t>
            </a:r>
          </a:p>
          <a:p>
            <a:endParaRPr lang="en-US" sz="600" b="1" dirty="0"/>
          </a:p>
          <a:p>
            <a:r>
              <a:rPr lang="en-US" sz="2000" b="1" dirty="0"/>
              <a:t>	</a:t>
            </a:r>
            <a:r>
              <a:rPr lang="en-US" sz="2000" b="1" dirty="0" smtClean="0"/>
              <a:t>Barclay B. Dennis, Jr.</a:t>
            </a:r>
            <a:endParaRPr lang="en-US" sz="2000" b="1" dirty="0"/>
          </a:p>
          <a:p>
            <a:r>
              <a:rPr lang="en-US" sz="2000" dirty="0"/>
              <a:t>	EPAG </a:t>
            </a:r>
            <a:r>
              <a:rPr lang="en-US" sz="2000" dirty="0" smtClean="0"/>
              <a:t>Project Officer, Grand Bassa</a:t>
            </a:r>
            <a:endParaRPr lang="en-US" sz="2000" dirty="0"/>
          </a:p>
          <a:p>
            <a:endParaRPr lang="en-US" sz="600" dirty="0"/>
          </a:p>
          <a:p>
            <a:r>
              <a:rPr lang="en-US" sz="2000" dirty="0"/>
              <a:t>	</a:t>
            </a:r>
          </a:p>
        </p:txBody>
      </p:sp>
      <p:pic>
        <p:nvPicPr>
          <p:cNvPr id="11269" name="Picture 1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164388" y="533400"/>
            <a:ext cx="1446212" cy="947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7024744" cy="1143000"/>
          </a:xfrm>
        </p:spPr>
        <p:txBody>
          <a:bodyPr/>
          <a:lstStyle/>
          <a:p>
            <a:r>
              <a:rPr lang="en-US" u="sng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EXCEPTION TO SEA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524000"/>
            <a:ext cx="6777317" cy="4724400"/>
          </a:xfrm>
        </p:spPr>
        <p:txBody>
          <a:bodyPr>
            <a:norm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There are no exceptions </a:t>
            </a:r>
            <a:r>
              <a:rPr lang="en-GB" b="1" dirty="0" smtClean="0">
                <a:solidFill>
                  <a:srgbClr val="FF0000"/>
                </a:solidFill>
              </a:rPr>
              <a:t> to the rules on Sexual Exploitation and Abuse with beneficiaries.  </a:t>
            </a:r>
          </a:p>
          <a:p>
            <a:r>
              <a:rPr lang="en-GB" dirty="0" smtClean="0"/>
              <a:t>Sexual relationships with </a:t>
            </a:r>
            <a:r>
              <a:rPr lang="en-GB" dirty="0"/>
              <a:t>persons under the age of </a:t>
            </a:r>
            <a:r>
              <a:rPr lang="en-GB" dirty="0" smtClean="0"/>
              <a:t>18 age </a:t>
            </a:r>
            <a:r>
              <a:rPr lang="en-GB" dirty="0"/>
              <a:t>of consent locally, </a:t>
            </a:r>
            <a:r>
              <a:rPr lang="en-GB" dirty="0" smtClean="0"/>
              <a:t>is prohibited</a:t>
            </a:r>
            <a:r>
              <a:rPr lang="en-GB" dirty="0"/>
              <a:t>. </a:t>
            </a:r>
            <a:endParaRPr lang="en-GB" dirty="0" smtClean="0"/>
          </a:p>
          <a:p>
            <a:r>
              <a:rPr lang="en-GB" dirty="0" smtClean="0"/>
              <a:t>Any  sexual affairs with the trainees is strictly prohibited.</a:t>
            </a:r>
          </a:p>
          <a:p>
            <a:r>
              <a:rPr lang="en-GB" dirty="0" smtClean="0"/>
              <a:t>If reported and found true contract with SP would be terminated.</a:t>
            </a:r>
          </a:p>
          <a:p>
            <a:pPr marL="137160" indent="0">
              <a:buNone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047319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effectLst>
                  <a:outerShdw blurRad="41275" dist="20320" dir="1800000" algn="tl">
                    <a:srgbClr val="000000">
                      <a:alpha val="40000"/>
                    </a:srgbClr>
                  </a:outerShdw>
                </a:effectLst>
              </a:rPr>
              <a:t>ALLEGATIONS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990600"/>
            <a:ext cx="6777317" cy="4842029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GB" b="1" dirty="0"/>
              <a:t>All allegations should be taken seriously and investigated by trained personnel. </a:t>
            </a:r>
            <a:endParaRPr lang="en-GB" b="1" dirty="0" smtClean="0"/>
          </a:p>
          <a:p>
            <a:pPr marL="137160" indent="0">
              <a:buNone/>
            </a:pPr>
            <a:endParaRPr lang="en-GB" b="1" dirty="0" smtClean="0"/>
          </a:p>
          <a:p>
            <a:pPr>
              <a:buFont typeface="Wingdings" pitchFamily="2" charset="2"/>
              <a:buChar char="q"/>
            </a:pPr>
            <a:r>
              <a:rPr lang="en-GB" dirty="0" smtClean="0"/>
              <a:t>Anonymous complaints </a:t>
            </a:r>
            <a:r>
              <a:rPr lang="en-GB" dirty="0"/>
              <a:t>as well as complaints where the institutional affiliation of the alleged perpetrator </a:t>
            </a:r>
            <a:r>
              <a:rPr lang="en-GB" dirty="0" smtClean="0"/>
              <a:t>is unidentified or </a:t>
            </a:r>
            <a:r>
              <a:rPr lang="en-GB" dirty="0"/>
              <a:t>unknown should be treated just as </a:t>
            </a:r>
            <a:r>
              <a:rPr lang="en-GB" dirty="0" smtClean="0"/>
              <a:t>seriously as </a:t>
            </a:r>
            <a:r>
              <a:rPr lang="en-GB" dirty="0"/>
              <a:t>complaints where the identity </a:t>
            </a:r>
            <a:r>
              <a:rPr lang="en-GB" dirty="0" smtClean="0"/>
              <a:t>is </a:t>
            </a:r>
            <a:r>
              <a:rPr lang="en-US" dirty="0" smtClean="0"/>
              <a:t>known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19056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500" tmFilter="0, 0; .2, .5; .8, .5; 1, 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" dur="250" autoRev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5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 tmFilter="0, 0; .2, .5; .8, .5; 1, 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250" autoRev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effectLst>
                  <a:outerShdw blurRad="41275" dist="20320" dir="1800000" algn="tl">
                    <a:srgbClr val="000000">
                      <a:alpha val="40000"/>
                    </a:srgbClr>
                  </a:outerShdw>
                </a:effectLst>
              </a:rPr>
              <a:t>STEPS IN PREVENTING SEA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219200"/>
            <a:ext cx="6777317" cy="5181600"/>
          </a:xfrm>
        </p:spPr>
        <p:txBody>
          <a:bodyPr>
            <a:normAutofit lnSpcReduction="10000"/>
          </a:bodyPr>
          <a:lstStyle/>
          <a:p>
            <a:r>
              <a:rPr lang="en-GB" b="1" dirty="0" smtClean="0"/>
              <a:t>Service Providers, should include SEA policy standards in all contracts with Implementing Partners.</a:t>
            </a:r>
          </a:p>
          <a:p>
            <a:r>
              <a:rPr lang="en-GB" b="1" dirty="0" smtClean="0"/>
              <a:t>Each trainer should sign an SEA policy before taking up assignment in the classroom.</a:t>
            </a:r>
          </a:p>
          <a:p>
            <a:r>
              <a:rPr lang="en-GB" b="1" dirty="0" smtClean="0"/>
              <a:t>During the trainee orientations and continually throughout project implementation:</a:t>
            </a:r>
            <a:endParaRPr lang="en-GB" dirty="0" smtClean="0"/>
          </a:p>
          <a:p>
            <a:r>
              <a:rPr lang="en-GB" b="1" dirty="0" smtClean="0"/>
              <a:t>Service providers must educate trainees about SEA and how to report it. </a:t>
            </a:r>
          </a:p>
          <a:p>
            <a:r>
              <a:rPr lang="en-GB" b="1" dirty="0" smtClean="0"/>
              <a:t>Designate a focal person and give a cell phone number to which actions of SEA can be immediately reported.</a:t>
            </a:r>
            <a:endParaRPr lang="en-US" b="1" dirty="0" smtClean="0"/>
          </a:p>
          <a:p>
            <a:endParaRPr lang="en-GB" b="1" dirty="0" smtClean="0"/>
          </a:p>
        </p:txBody>
      </p:sp>
    </p:spTree>
    <p:extLst>
      <p:ext uri="{BB962C8B-B14F-4D97-AF65-F5344CB8AC3E}">
        <p14:creationId xmlns:p14="http://schemas.microsoft.com/office/powerpoint/2010/main" val="151180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4000" dirty="0" smtClean="0"/>
              <a:t>                                 </a:t>
            </a:r>
          </a:p>
          <a:p>
            <a:pPr marL="0" indent="0">
              <a:buNone/>
            </a:pPr>
            <a:endParaRPr lang="en-US" sz="4000" dirty="0" smtClean="0"/>
          </a:p>
          <a:p>
            <a:pPr marL="0" indent="0">
              <a:buNone/>
            </a:pPr>
            <a:endParaRPr lang="en-US" sz="4000" dirty="0" smtClean="0"/>
          </a:p>
          <a:p>
            <a:pPr marL="109728" indent="0">
              <a:buNone/>
            </a:pPr>
            <a:r>
              <a:rPr lang="en-US" dirty="0" smtClean="0"/>
              <a:t>         </a:t>
            </a:r>
          </a:p>
          <a:p>
            <a:pPr marL="137160" indent="0">
              <a:buNone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548051" y="2967335"/>
            <a:ext cx="404790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QUESTION?</a:t>
            </a:r>
            <a:endParaRPr lang="en-US" sz="5400" b="1" cap="none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28206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7024744" cy="1143000"/>
          </a:xfrm>
        </p:spPr>
        <p:txBody>
          <a:bodyPr/>
          <a:lstStyle/>
          <a:p>
            <a:r>
              <a:rPr lang="en-US" dirty="0" smtClean="0"/>
              <a:t>WELL……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905000"/>
            <a:ext cx="6777317" cy="3508977"/>
          </a:xfrm>
        </p:spPr>
        <p:txBody>
          <a:bodyPr>
            <a:normAutofit lnSpcReduction="10000"/>
          </a:bodyPr>
          <a:lstStyle/>
          <a:p>
            <a:endParaRPr lang="en-US" dirty="0"/>
          </a:p>
          <a:p>
            <a:endParaRPr lang="en-US" dirty="0" smtClean="0"/>
          </a:p>
          <a:p>
            <a:r>
              <a:rPr lang="en-US" dirty="0" err="1" smtClean="0"/>
              <a:t>Zuoh</a:t>
            </a:r>
            <a:r>
              <a:rPr lang="en-US" dirty="0" smtClean="0"/>
              <a:t> Ne Yon </a:t>
            </a:r>
            <a:r>
              <a:rPr lang="en-US" dirty="0" err="1" smtClean="0"/>
              <a:t>Bae</a:t>
            </a:r>
            <a:endParaRPr lang="en-US" dirty="0" smtClean="0"/>
          </a:p>
          <a:p>
            <a:r>
              <a:rPr lang="en-US" dirty="0" err="1" smtClean="0"/>
              <a:t>Emamma</a:t>
            </a:r>
            <a:r>
              <a:rPr lang="en-US" dirty="0" smtClean="0"/>
              <a:t> </a:t>
            </a:r>
            <a:r>
              <a:rPr lang="en-US" dirty="0" err="1" smtClean="0"/>
              <a:t>Hoo</a:t>
            </a:r>
            <a:endParaRPr lang="en-US" dirty="0" smtClean="0"/>
          </a:p>
          <a:p>
            <a:r>
              <a:rPr lang="en-US" dirty="0" err="1" smtClean="0"/>
              <a:t>Ezoueh</a:t>
            </a:r>
            <a:r>
              <a:rPr lang="en-US" dirty="0" smtClean="0"/>
              <a:t> Wei </a:t>
            </a:r>
          </a:p>
          <a:p>
            <a:r>
              <a:rPr lang="en-US" dirty="0" err="1" smtClean="0"/>
              <a:t>Esehyea</a:t>
            </a:r>
            <a:endParaRPr lang="en-US" dirty="0" smtClean="0"/>
          </a:p>
          <a:p>
            <a:r>
              <a:rPr lang="en-US" dirty="0" smtClean="0"/>
              <a:t>Merci </a:t>
            </a:r>
            <a:endParaRPr lang="en-US" dirty="0"/>
          </a:p>
          <a:p>
            <a:pPr>
              <a:buFont typeface="Wingdings" pitchFamily="2" charset="2"/>
              <a:buChar char="v"/>
            </a:pPr>
            <a:r>
              <a:rPr lang="en-US" dirty="0"/>
              <a:t> </a:t>
            </a:r>
            <a:r>
              <a:rPr lang="en-US" dirty="0" smtClean="0"/>
              <a:t>              </a:t>
            </a:r>
            <a:r>
              <a:rPr lang="en-US" dirty="0" smtClean="0">
                <a:solidFill>
                  <a:srgbClr val="00B0F0"/>
                </a:solidFill>
              </a:rPr>
              <a:t>THANKS FOR LISTENING!!!!</a:t>
            </a:r>
            <a:endParaRPr lang="en-US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7500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036638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effectLst>
                  <a:outerShdw blurRad="41275" dist="20320" dir="1800000" algn="tl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en-US" b="1" dirty="0" smtClean="0">
                <a:effectLst>
                  <a:outerShdw blurRad="41275" dist="20320" dir="1800000" algn="tl">
                    <a:srgbClr val="000000">
                      <a:alpha val="40000"/>
                    </a:srgbClr>
                  </a:outerShdw>
                </a:effectLst>
              </a:rPr>
            </a:br>
            <a:r>
              <a:rPr lang="en-US" b="1" dirty="0" smtClean="0">
                <a:effectLst>
                  <a:outerShdw blurRad="41275" dist="20320" dir="1800000" algn="tl">
                    <a:srgbClr val="000000">
                      <a:alpha val="40000"/>
                    </a:srgbClr>
                  </a:outerShdw>
                </a:effectLst>
              </a:rPr>
              <a:t>Sexual </a:t>
            </a:r>
            <a:r>
              <a:rPr lang="en-US" b="1" dirty="0">
                <a:effectLst>
                  <a:outerShdw blurRad="41275" dist="20320" dir="1800000" algn="tl">
                    <a:srgbClr val="000000">
                      <a:alpha val="40000"/>
                    </a:srgbClr>
                  </a:outerShdw>
                </a:effectLst>
              </a:rPr>
              <a:t>Exploitation &amp; </a:t>
            </a:r>
            <a:r>
              <a:rPr lang="en-US" b="1" dirty="0" smtClean="0">
                <a:effectLst>
                  <a:outerShdw blurRad="41275" dist="20320" dir="1800000" algn="tl">
                    <a:srgbClr val="000000">
                      <a:alpha val="40000"/>
                    </a:srgbClr>
                  </a:outerShdw>
                </a:effectLst>
              </a:rPr>
              <a:t>Abuse,</a:t>
            </a:r>
            <a:br>
              <a:rPr lang="en-US" b="1" dirty="0" smtClean="0">
                <a:effectLst>
                  <a:outerShdw blurRad="41275" dist="20320" dir="1800000" algn="tl">
                    <a:srgbClr val="000000">
                      <a:alpha val="40000"/>
                    </a:srgbClr>
                  </a:outerShdw>
                </a:effectLst>
              </a:rPr>
            </a:br>
            <a:r>
              <a:rPr lang="en-US" b="1" dirty="0" smtClean="0">
                <a:effectLst>
                  <a:outerShdw blurRad="41275" dist="20320" dir="1800000" algn="tl">
                    <a:srgbClr val="000000">
                      <a:alpha val="40000"/>
                    </a:srgbClr>
                  </a:outerShdw>
                </a:effectLst>
              </a:rPr>
              <a:t>What are they?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61560"/>
          </a:xfrm>
        </p:spPr>
        <p:txBody>
          <a:bodyPr>
            <a:normAutofit lnSpcReduction="10000"/>
          </a:bodyPr>
          <a:lstStyle/>
          <a:p>
            <a:r>
              <a:rPr lang="en-GB" b="1" dirty="0"/>
              <a:t>Sexual </a:t>
            </a:r>
            <a:r>
              <a:rPr lang="en-GB" b="1" dirty="0" smtClean="0"/>
              <a:t>exploitation means:</a:t>
            </a:r>
          </a:p>
          <a:p>
            <a:pPr marL="137160" indent="0">
              <a:buNone/>
            </a:pPr>
            <a:endParaRPr lang="en-GB" b="1" dirty="0"/>
          </a:p>
          <a:p>
            <a:pPr>
              <a:buFont typeface="Wingdings" pitchFamily="2" charset="2"/>
              <a:buChar char="Ø"/>
            </a:pPr>
            <a:r>
              <a:rPr lang="en-GB" dirty="0"/>
              <a:t>means any actual or attempted abuse of a position of </a:t>
            </a:r>
            <a:r>
              <a:rPr lang="en-GB" dirty="0" smtClean="0"/>
              <a:t>vulnerability, differential </a:t>
            </a:r>
            <a:r>
              <a:rPr lang="en-GB" dirty="0"/>
              <a:t>power, or trust, for sexual purposes, including, but not limited </a:t>
            </a:r>
            <a:r>
              <a:rPr lang="en-GB" dirty="0" smtClean="0"/>
              <a:t>to:</a:t>
            </a:r>
          </a:p>
          <a:p>
            <a:pPr>
              <a:buFont typeface="Wingdings" pitchFamily="2" charset="2"/>
              <a:buChar char="Ø"/>
            </a:pPr>
            <a:endParaRPr lang="en-GB" dirty="0" smtClean="0"/>
          </a:p>
          <a:p>
            <a:pPr>
              <a:buFont typeface="Courier New" pitchFamily="49" charset="0"/>
              <a:buChar char="o"/>
            </a:pPr>
            <a:r>
              <a:rPr lang="en-GB" dirty="0" smtClean="0">
                <a:solidFill>
                  <a:srgbClr val="FF0000"/>
                </a:solidFill>
              </a:rPr>
              <a:t>profiting</a:t>
            </a:r>
          </a:p>
          <a:p>
            <a:pPr>
              <a:buFont typeface="Courier New" pitchFamily="49" charset="0"/>
              <a:buChar char="o"/>
            </a:pPr>
            <a:r>
              <a:rPr lang="en-GB" dirty="0" smtClean="0">
                <a:solidFill>
                  <a:srgbClr val="FFFF00"/>
                </a:solidFill>
              </a:rPr>
              <a:t>money </a:t>
            </a:r>
          </a:p>
          <a:p>
            <a:pPr>
              <a:buFont typeface="Courier New" pitchFamily="49" charset="0"/>
              <a:buChar char="o"/>
            </a:pPr>
            <a:r>
              <a:rPr lang="en-GB" dirty="0" smtClean="0">
                <a:solidFill>
                  <a:srgbClr val="00B0F0"/>
                </a:solidFill>
              </a:rPr>
              <a:t>Social acceptance</a:t>
            </a:r>
          </a:p>
          <a:p>
            <a:pPr>
              <a:buFont typeface="Courier New" pitchFamily="49" charset="0"/>
              <a:buChar char="o"/>
            </a:pPr>
            <a:r>
              <a:rPr lang="en-GB" dirty="0" smtClean="0"/>
              <a:t> </a:t>
            </a:r>
            <a:r>
              <a:rPr lang="en-GB" dirty="0" smtClean="0">
                <a:solidFill>
                  <a:srgbClr val="FFC000"/>
                </a:solidFill>
              </a:rPr>
              <a:t>political gains for recognition</a:t>
            </a:r>
          </a:p>
          <a:p>
            <a:pPr>
              <a:buFont typeface="Courier New" pitchFamily="49" charset="0"/>
              <a:buChar char="o"/>
            </a:pPr>
            <a:r>
              <a:rPr lang="en-GB" dirty="0" smtClean="0">
                <a:solidFill>
                  <a:srgbClr val="0070C0"/>
                </a:solidFill>
              </a:rPr>
              <a:t>for job</a:t>
            </a:r>
          </a:p>
          <a:p>
            <a:pPr>
              <a:buFont typeface="Courier New" pitchFamily="49" charset="0"/>
              <a:buChar char="o"/>
            </a:pPr>
            <a:r>
              <a:rPr lang="en-GB" dirty="0" smtClean="0">
                <a:solidFill>
                  <a:srgbClr val="C00000"/>
                </a:solidFill>
              </a:rPr>
              <a:t>Food and shelter</a:t>
            </a:r>
          </a:p>
        </p:txBody>
      </p:sp>
    </p:spTree>
    <p:extLst>
      <p:ext uri="{BB962C8B-B14F-4D97-AF65-F5344CB8AC3E}">
        <p14:creationId xmlns:p14="http://schemas.microsoft.com/office/powerpoint/2010/main" val="4283520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04800"/>
            <a:ext cx="7024744" cy="1143000"/>
          </a:xfrm>
        </p:spPr>
        <p:txBody>
          <a:bodyPr/>
          <a:lstStyle/>
          <a:p>
            <a:r>
              <a:rPr lang="en-US" dirty="0" smtClean="0"/>
              <a:t>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090160"/>
          </a:xfrm>
        </p:spPr>
        <p:txBody>
          <a:bodyPr>
            <a:normAutofit/>
          </a:bodyPr>
          <a:lstStyle/>
          <a:p>
            <a:endParaRPr lang="en-GB" dirty="0" smtClean="0"/>
          </a:p>
          <a:p>
            <a:pPr>
              <a:buFont typeface="Courier New" pitchFamily="49" charset="0"/>
              <a:buChar char="o"/>
            </a:pPr>
            <a:r>
              <a:rPr lang="en-GB" dirty="0" smtClean="0"/>
              <a:t> </a:t>
            </a:r>
            <a:r>
              <a:rPr lang="en-GB" dirty="0"/>
              <a:t>acceptance in a program- </a:t>
            </a:r>
            <a:r>
              <a:rPr lang="en-GB" dirty="0" smtClean="0"/>
              <a:t>EPAG</a:t>
            </a:r>
          </a:p>
          <a:p>
            <a:endParaRPr lang="en-GB" dirty="0" smtClean="0"/>
          </a:p>
          <a:p>
            <a:pPr>
              <a:buFont typeface="Courier New" pitchFamily="49" charset="0"/>
              <a:buChar char="o"/>
            </a:pPr>
            <a:r>
              <a:rPr lang="en-GB" dirty="0" smtClean="0"/>
              <a:t> </a:t>
            </a:r>
            <a:r>
              <a:rPr lang="en-GB" dirty="0"/>
              <a:t>sexual exploitation for </a:t>
            </a:r>
            <a:r>
              <a:rPr lang="en-GB" dirty="0" smtClean="0"/>
              <a:t>grades</a:t>
            </a:r>
          </a:p>
          <a:p>
            <a:endParaRPr lang="en-GB" dirty="0"/>
          </a:p>
          <a:p>
            <a:pPr>
              <a:buFont typeface="Courier New" pitchFamily="49" charset="0"/>
              <a:buChar char="o"/>
            </a:pPr>
            <a:r>
              <a:rPr lang="en-GB" dirty="0"/>
              <a:t>for </a:t>
            </a:r>
            <a:r>
              <a:rPr lang="en-GB" dirty="0" smtClean="0"/>
              <a:t>help of any form </a:t>
            </a:r>
          </a:p>
          <a:p>
            <a:pPr marL="13716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99590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effectLst>
                  <a:outerShdw blurRad="41275" dist="20320" dir="1800000" algn="tl">
                    <a:srgbClr val="000000">
                      <a:alpha val="40000"/>
                    </a:srgbClr>
                  </a:outerShdw>
                </a:effectLst>
              </a:rPr>
              <a:t>ABUSE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632960"/>
          </a:xfrm>
        </p:spPr>
        <p:txBody>
          <a:bodyPr>
            <a:normAutofit lnSpcReduction="10000"/>
          </a:bodyPr>
          <a:lstStyle/>
          <a:p>
            <a:r>
              <a:rPr lang="en-GB" b="1" dirty="0" smtClean="0"/>
              <a:t>Sexual abuse </a:t>
            </a:r>
            <a:r>
              <a:rPr lang="en-GB" dirty="0" smtClean="0"/>
              <a:t>means:</a:t>
            </a:r>
          </a:p>
          <a:p>
            <a:pPr marL="137160" indent="0">
              <a:buNone/>
            </a:pPr>
            <a:r>
              <a:rPr lang="en-GB" dirty="0" smtClean="0">
                <a:solidFill>
                  <a:srgbClr val="FFC000"/>
                </a:solidFill>
              </a:rPr>
              <a:t>Actual </a:t>
            </a:r>
            <a:r>
              <a:rPr lang="en-GB" dirty="0">
                <a:solidFill>
                  <a:srgbClr val="FFC000"/>
                </a:solidFill>
              </a:rPr>
              <a:t>or threatened physical intrusion of a sexual nature, whether </a:t>
            </a:r>
            <a:r>
              <a:rPr lang="en-GB" dirty="0" smtClean="0">
                <a:solidFill>
                  <a:srgbClr val="FFC000"/>
                </a:solidFill>
              </a:rPr>
              <a:t>by</a:t>
            </a:r>
            <a:r>
              <a:rPr lang="en-GB" dirty="0" smtClean="0"/>
              <a:t>:</a:t>
            </a:r>
            <a:endParaRPr lang="en-GB" dirty="0"/>
          </a:p>
          <a:p>
            <a:pPr>
              <a:buFont typeface="Wingdings" pitchFamily="2" charset="2"/>
              <a:buChar char="Ø"/>
            </a:pPr>
            <a:r>
              <a:rPr lang="en-GB" b="1" dirty="0">
                <a:solidFill>
                  <a:srgbClr val="FF0000"/>
                </a:solidFill>
              </a:rPr>
              <a:t>force 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</a:p>
          <a:p>
            <a:pPr marL="137160" indent="0">
              <a:buNone/>
            </a:pPr>
            <a:r>
              <a:rPr lang="en-GB" b="1" dirty="0" smtClean="0">
                <a:solidFill>
                  <a:schemeClr val="accent6">
                    <a:lumMod val="75000"/>
                  </a:schemeClr>
                </a:solidFill>
              </a:rPr>
              <a:t>under </a:t>
            </a:r>
            <a:r>
              <a:rPr lang="en-GB" b="1" dirty="0">
                <a:solidFill>
                  <a:schemeClr val="accent6">
                    <a:lumMod val="75000"/>
                  </a:schemeClr>
                </a:solidFill>
              </a:rPr>
              <a:t>unequal or </a:t>
            </a:r>
            <a:endParaRPr lang="en-GB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137160" indent="0">
              <a:buNone/>
            </a:pPr>
            <a:r>
              <a:rPr lang="en-GB" b="1" dirty="0" smtClean="0">
                <a:solidFill>
                  <a:srgbClr val="C00000"/>
                </a:solidFill>
              </a:rPr>
              <a:t>coercive </a:t>
            </a:r>
            <a:r>
              <a:rPr lang="en-GB" b="1" dirty="0">
                <a:solidFill>
                  <a:srgbClr val="C00000"/>
                </a:solidFill>
              </a:rPr>
              <a:t>conditions</a:t>
            </a:r>
            <a:endParaRPr lang="en-GB" b="1" dirty="0" smtClean="0">
              <a:solidFill>
                <a:srgbClr val="C00000"/>
              </a:solidFill>
            </a:endParaRPr>
          </a:p>
          <a:p>
            <a:pPr marL="137160" indent="0">
              <a:buNone/>
            </a:pPr>
            <a:endParaRPr lang="en-GB" dirty="0" smtClean="0"/>
          </a:p>
          <a:p>
            <a:pPr marL="137160" indent="0">
              <a:buNone/>
            </a:pPr>
            <a:r>
              <a:rPr lang="en-GB" dirty="0" smtClean="0"/>
              <a:t>For </a:t>
            </a:r>
            <a:r>
              <a:rPr lang="en-GB" dirty="0"/>
              <a:t>example</a:t>
            </a:r>
            <a:r>
              <a:rPr lang="en-GB" dirty="0" smtClean="0"/>
              <a:t>:</a:t>
            </a:r>
          </a:p>
          <a:p>
            <a:pPr>
              <a:buFont typeface="Wingdings" pitchFamily="2" charset="2"/>
              <a:buChar char="q"/>
            </a:pPr>
            <a:r>
              <a:rPr lang="en-GB" dirty="0"/>
              <a:t>NGO </a:t>
            </a:r>
            <a:r>
              <a:rPr lang="en-GB" dirty="0" smtClean="0"/>
              <a:t>Workers taking advantage of impoverished people. </a:t>
            </a:r>
          </a:p>
          <a:p>
            <a:pPr>
              <a:buFont typeface="Wingdings" pitchFamily="2" charset="2"/>
              <a:buChar char="q"/>
            </a:pPr>
            <a:r>
              <a:rPr lang="en-GB" dirty="0" smtClean="0"/>
              <a:t>EPAG trainers taking advantage of trainees</a:t>
            </a:r>
            <a:endParaRPr lang="en-GB" dirty="0"/>
          </a:p>
          <a:p>
            <a:pPr marL="13716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75639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5" presetClass="emph" presetSubtype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37" dur="indefinite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5" presetClass="emph" presetSubtype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39" dur="indefinite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1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Wingdings" pitchFamily="2" charset="2"/>
              <a:buChar char="q"/>
            </a:pPr>
            <a:endParaRPr lang="en-GB" dirty="0"/>
          </a:p>
          <a:p>
            <a:pPr marL="457200" indent="-457200">
              <a:buFont typeface="Wingdings" pitchFamily="2" charset="2"/>
              <a:buChar char="q"/>
            </a:pP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>
                <a:solidFill>
                  <a:srgbClr val="FF0000"/>
                </a:solidFill>
              </a:rPr>
              <a:t>EPAG Facilitators/Trainers inappropriately </a:t>
            </a:r>
            <a:r>
              <a:rPr lang="en-US" dirty="0">
                <a:solidFill>
                  <a:srgbClr val="FF0000"/>
                </a:solidFill>
              </a:rPr>
              <a:t>touching students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pPr marL="457200" indent="-457200">
              <a:buFont typeface="Wingdings" pitchFamily="2" charset="2"/>
              <a:buChar char="q"/>
            </a:pPr>
            <a:r>
              <a:rPr lang="en-US" dirty="0" smtClean="0"/>
              <a:t> </a:t>
            </a:r>
            <a:r>
              <a:rPr lang="en-US" dirty="0"/>
              <a:t>Trainers telling trainees </a:t>
            </a:r>
            <a:r>
              <a:rPr lang="en-US" dirty="0" smtClean="0"/>
              <a:t>to love to him/her and she/he </a:t>
            </a:r>
            <a:r>
              <a:rPr lang="en-US" dirty="0"/>
              <a:t>will mark </a:t>
            </a:r>
            <a:r>
              <a:rPr lang="en-US" dirty="0" smtClean="0"/>
              <a:t>trainee </a:t>
            </a:r>
            <a:r>
              <a:rPr lang="en-US" dirty="0"/>
              <a:t>present </a:t>
            </a:r>
            <a:r>
              <a:rPr lang="en-US" dirty="0" smtClean="0"/>
              <a:t>every day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3623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effectLst>
                  <a:outerShdw blurRad="41275" dist="20320" dir="1800000" algn="tl">
                    <a:srgbClr val="000000">
                      <a:alpha val="40000"/>
                    </a:srgbClr>
                  </a:outerShdw>
                </a:effectLst>
              </a:rPr>
              <a:t>WHO COMMITS SEA?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Font typeface="Wingdings" pitchFamily="2" charset="2"/>
              <a:buChar char="q"/>
            </a:pPr>
            <a:r>
              <a:rPr lang="en-GB" b="1" dirty="0"/>
              <a:t>Humanitarian </a:t>
            </a:r>
            <a:r>
              <a:rPr lang="en-GB" b="1" dirty="0" smtClean="0"/>
              <a:t>personnel</a:t>
            </a:r>
          </a:p>
          <a:p>
            <a:pPr>
              <a:buFont typeface="Wingdings" pitchFamily="2" charset="2"/>
              <a:buChar char="q"/>
            </a:pPr>
            <a:r>
              <a:rPr lang="en-GB" b="1" dirty="0" smtClean="0"/>
              <a:t>EPAG TRAINERS</a:t>
            </a:r>
          </a:p>
          <a:p>
            <a:pPr>
              <a:buFont typeface="Wingdings" pitchFamily="2" charset="2"/>
              <a:buChar char="q"/>
            </a:pPr>
            <a:r>
              <a:rPr lang="en-GB" b="1" dirty="0" smtClean="0"/>
              <a:t>Government officials</a:t>
            </a:r>
          </a:p>
          <a:p>
            <a:pPr>
              <a:buFont typeface="Wingdings" pitchFamily="2" charset="2"/>
              <a:buChar char="q"/>
            </a:pPr>
            <a:r>
              <a:rPr lang="en-GB" b="1" dirty="0" smtClean="0"/>
              <a:t>People who have money(rich and affluent)</a:t>
            </a:r>
          </a:p>
          <a:p>
            <a:pPr marL="137160" indent="0">
              <a:buNone/>
            </a:pPr>
            <a:endParaRPr lang="en-GB" b="1" dirty="0"/>
          </a:p>
          <a:p>
            <a:pPr marL="137160" indent="0">
              <a:buNone/>
            </a:pPr>
            <a:r>
              <a:rPr lang="en-GB" b="1" dirty="0" smtClean="0"/>
              <a:t>        </a:t>
            </a:r>
            <a:r>
              <a:rPr lang="en-GB" b="1" u="sng" dirty="0" smtClean="0">
                <a:solidFill>
                  <a:srgbClr val="FFFF00"/>
                </a:solidFill>
              </a:rPr>
              <a:t>WHY SO?</a:t>
            </a:r>
          </a:p>
          <a:p>
            <a:pPr>
              <a:buFont typeface="Wingdings" pitchFamily="2" charset="2"/>
              <a:buChar char="Ø"/>
            </a:pPr>
            <a:r>
              <a:rPr lang="en-GB" b="1" dirty="0" smtClean="0"/>
              <a:t> This is because these people  are </a:t>
            </a:r>
            <a:r>
              <a:rPr lang="en-GB" b="1" dirty="0"/>
              <a:t>often in a position of power over the local population. </a:t>
            </a:r>
            <a:endParaRPr lang="en-GB" b="1" dirty="0" smtClean="0"/>
          </a:p>
          <a:p>
            <a:pPr marL="137160" indent="0">
              <a:buNone/>
            </a:pPr>
            <a:endParaRPr lang="en-GB" b="1" dirty="0"/>
          </a:p>
          <a:p>
            <a:pPr>
              <a:buFont typeface="Wingdings" pitchFamily="2" charset="2"/>
              <a:buChar char="Ø"/>
            </a:pPr>
            <a:r>
              <a:rPr lang="en-GB" dirty="0" smtClean="0"/>
              <a:t>Because of </a:t>
            </a:r>
            <a:r>
              <a:rPr lang="en-GB" dirty="0"/>
              <a:t>this power </a:t>
            </a:r>
            <a:r>
              <a:rPr lang="en-GB" dirty="0" smtClean="0"/>
              <a:t>dynamic:</a:t>
            </a:r>
          </a:p>
          <a:p>
            <a:pPr marL="137160" indent="0">
              <a:buNone/>
            </a:pPr>
            <a:r>
              <a:rPr lang="en-GB" dirty="0" smtClean="0"/>
              <a:t>Sexual </a:t>
            </a:r>
            <a:r>
              <a:rPr lang="en-GB" dirty="0"/>
              <a:t>relationships between humanitarian </a:t>
            </a:r>
            <a:r>
              <a:rPr lang="en-GB" dirty="0" smtClean="0"/>
              <a:t>personnel, EPAG Trainers, Government Officers, people who have money, can </a:t>
            </a:r>
            <a:r>
              <a:rPr lang="en-GB" dirty="0"/>
              <a:t>constitute sexual exploitation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2776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7024744" cy="1143000"/>
          </a:xfrm>
        </p:spPr>
        <p:txBody>
          <a:bodyPr/>
          <a:lstStyle/>
          <a:p>
            <a:r>
              <a:rPr lang="en-US" dirty="0" smtClean="0"/>
              <a:t>EPAG’s POSITION ON SEA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8160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THERE  IS A ZERO TOLERANCE FOR SEA FROM THE POINT OF EPAG.</a:t>
            </a:r>
          </a:p>
          <a:p>
            <a:pPr marL="137160" indent="0">
              <a:buNone/>
            </a:pPr>
            <a:endParaRPr lang="en-US" dirty="0" smtClean="0"/>
          </a:p>
          <a:p>
            <a:r>
              <a:rPr lang="en-US" dirty="0" smtClean="0"/>
              <a:t>WE STROGLY CONDEMN ANY FORM OF SEA. </a:t>
            </a:r>
          </a:p>
          <a:p>
            <a:endParaRPr lang="en-US" dirty="0" smtClean="0"/>
          </a:p>
          <a:p>
            <a:r>
              <a:rPr lang="en-US" dirty="0" smtClean="0"/>
              <a:t>SERVICE PROVIDERS MUST ENSURE THAT  THEIR INTERNAL POLICY ON SEA </a:t>
            </a:r>
            <a:r>
              <a:rPr lang="en-US" u="sng" dirty="0" smtClean="0"/>
              <a:t>MUST </a:t>
            </a:r>
            <a:r>
              <a:rPr lang="en-US" dirty="0" smtClean="0"/>
              <a:t> BE </a:t>
            </a:r>
            <a:r>
              <a:rPr lang="en-US" u="sng" dirty="0" smtClean="0"/>
              <a:t>EQUALLY SHARED WITH </a:t>
            </a:r>
            <a:r>
              <a:rPr lang="en-US" dirty="0" smtClean="0"/>
              <a:t> IMPLEMENTING PARTNERS.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2067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09600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IN THE SERVICE PROVIDER’s</a:t>
            </a:r>
            <a:br>
              <a:rPr lang="en-US" dirty="0" smtClean="0"/>
            </a:br>
            <a:r>
              <a:rPr lang="en-US" dirty="0" smtClean="0"/>
              <a:t>CONTRACT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b="1" dirty="0"/>
              <a:t>14.3</a:t>
            </a:r>
          </a:p>
          <a:p>
            <a:r>
              <a:rPr lang="en-GB" dirty="0"/>
              <a:t>During Round Three the EPAG project will continue to take strong measures to prevent </a:t>
            </a:r>
            <a:r>
              <a:rPr lang="en-GB" dirty="0" smtClean="0"/>
              <a:t>SEA. </a:t>
            </a:r>
            <a:endParaRPr lang="en-GB" dirty="0"/>
          </a:p>
          <a:p>
            <a:r>
              <a:rPr lang="en-GB" b="1" dirty="0"/>
              <a:t>During the trainee orientations and continually throughout project implementation,</a:t>
            </a:r>
            <a:r>
              <a:rPr lang="en-GB" dirty="0"/>
              <a:t> </a:t>
            </a:r>
            <a:r>
              <a:rPr lang="en-GB" b="1" u="sng" dirty="0"/>
              <a:t>service providers must</a:t>
            </a:r>
            <a:r>
              <a:rPr lang="en-GB" dirty="0"/>
              <a:t> </a:t>
            </a:r>
            <a:r>
              <a:rPr lang="en-GB" b="1" dirty="0">
                <a:solidFill>
                  <a:srgbClr val="FFC000"/>
                </a:solidFill>
              </a:rPr>
              <a:t>educate trainees</a:t>
            </a:r>
            <a:r>
              <a:rPr lang="en-GB" dirty="0"/>
              <a:t> about </a:t>
            </a:r>
            <a:r>
              <a:rPr lang="en-GB" b="1" dirty="0"/>
              <a:t>SEA</a:t>
            </a:r>
            <a:r>
              <a:rPr lang="en-GB" dirty="0"/>
              <a:t> and how </a:t>
            </a:r>
            <a:r>
              <a:rPr lang="en-GB" dirty="0">
                <a:solidFill>
                  <a:srgbClr val="FFFF00"/>
                </a:solidFill>
              </a:rPr>
              <a:t>to </a:t>
            </a:r>
            <a:r>
              <a:rPr lang="en-GB" b="1" dirty="0">
                <a:solidFill>
                  <a:srgbClr val="FFFF00"/>
                </a:solidFill>
              </a:rPr>
              <a:t>report it</a:t>
            </a:r>
            <a:r>
              <a:rPr lang="en-GB" dirty="0"/>
              <a:t>. </a:t>
            </a:r>
            <a:endParaRPr lang="en-GB" dirty="0" smtClean="0"/>
          </a:p>
          <a:p>
            <a:endParaRPr lang="en-GB" dirty="0"/>
          </a:p>
          <a:p>
            <a:endParaRPr lang="en-GB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4939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7024744" cy="762000"/>
          </a:xfrm>
        </p:spPr>
        <p:txBody>
          <a:bodyPr/>
          <a:lstStyle/>
          <a:p>
            <a:r>
              <a:rPr lang="en-US" dirty="0" smtClean="0"/>
              <a:t>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447800"/>
            <a:ext cx="7262308" cy="4384829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If </a:t>
            </a:r>
            <a:r>
              <a:rPr lang="en-GB" dirty="0"/>
              <a:t>one or more cases of sexual exploitation and abuse are reported, investigated, </a:t>
            </a:r>
            <a:r>
              <a:rPr lang="en-GB" dirty="0" smtClean="0"/>
              <a:t>and confirmed</a:t>
            </a:r>
            <a:r>
              <a:rPr lang="en-GB" dirty="0"/>
              <a:t>, </a:t>
            </a:r>
            <a:endParaRPr lang="en-GB" dirty="0" smtClean="0"/>
          </a:p>
          <a:p>
            <a:r>
              <a:rPr lang="en-GB" b="1" dirty="0" smtClean="0"/>
              <a:t>MoGD</a:t>
            </a:r>
            <a:r>
              <a:rPr lang="en-GB" dirty="0" smtClean="0"/>
              <a:t> </a:t>
            </a:r>
            <a:r>
              <a:rPr lang="en-GB" dirty="0"/>
              <a:t>reserves the right to </a:t>
            </a:r>
            <a:r>
              <a:rPr lang="en-GB" dirty="0" smtClean="0"/>
              <a:t>terminate </a:t>
            </a:r>
            <a:r>
              <a:rPr lang="en-GB" dirty="0"/>
              <a:t>the contract if it deems </a:t>
            </a:r>
            <a:r>
              <a:rPr lang="en-GB" dirty="0" smtClean="0"/>
              <a:t>that the </a:t>
            </a:r>
            <a:r>
              <a:rPr lang="en-GB" dirty="0"/>
              <a:t>actions taken  by implementing partners are not </a:t>
            </a:r>
            <a:r>
              <a:rPr lang="en-GB" dirty="0" smtClean="0"/>
              <a:t>sufficient.</a:t>
            </a:r>
          </a:p>
          <a:p>
            <a:r>
              <a:rPr lang="en-GB" dirty="0" smtClean="0"/>
              <a:t>Please note: All EPAG service providers are required to take all </a:t>
            </a:r>
            <a:r>
              <a:rPr lang="en-GB" b="1" dirty="0" smtClean="0">
                <a:solidFill>
                  <a:srgbClr val="FF0000"/>
                </a:solidFill>
              </a:rPr>
              <a:t>reasonable steps to prevent acts of sexual exploitation and abuse (SEA</a:t>
            </a:r>
            <a:r>
              <a:rPr lang="en-GB" b="1" dirty="0" smtClean="0"/>
              <a:t>).</a:t>
            </a:r>
          </a:p>
          <a:p>
            <a:r>
              <a:rPr lang="en-GB" b="1" dirty="0" smtClean="0"/>
              <a:t> </a:t>
            </a:r>
            <a:r>
              <a:rPr lang="en-GB" dirty="0" smtClean="0"/>
              <a:t>A key mechanism to minimize SEA is to employ only </a:t>
            </a:r>
            <a:r>
              <a:rPr lang="en-GB" dirty="0" smtClean="0">
                <a:solidFill>
                  <a:srgbClr val="92D050"/>
                </a:solidFill>
              </a:rPr>
              <a:t>women classroom trainers</a:t>
            </a:r>
            <a:endParaRPr lang="en-US" dirty="0" smtClean="0">
              <a:solidFill>
                <a:srgbClr val="92D050"/>
              </a:solidFill>
            </a:endParaRPr>
          </a:p>
          <a:p>
            <a:pPr marL="13716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69214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405</TotalTime>
  <Words>595</Words>
  <Application>Microsoft Office PowerPoint</Application>
  <PresentationFormat>On-screen Show (4:3)</PresentationFormat>
  <Paragraphs>113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Austin</vt:lpstr>
      <vt:lpstr>PowerPoint Presentation</vt:lpstr>
      <vt:lpstr> Sexual Exploitation &amp; Abuse, What are they? </vt:lpstr>
      <vt:lpstr>CONT’D</vt:lpstr>
      <vt:lpstr>ABUSE </vt:lpstr>
      <vt:lpstr>CONT’D</vt:lpstr>
      <vt:lpstr>WHO COMMITS SEA? </vt:lpstr>
      <vt:lpstr>EPAG’s POSITION ON SEA</vt:lpstr>
      <vt:lpstr>IN THE SERVICE PROVIDER’s CONTRACT</vt:lpstr>
      <vt:lpstr>CONT’D</vt:lpstr>
      <vt:lpstr>EXCEPTION TO SEA</vt:lpstr>
      <vt:lpstr>ALLEGATIONS </vt:lpstr>
      <vt:lpstr>STEPS IN PREVENTING SEA </vt:lpstr>
      <vt:lpstr>END</vt:lpstr>
      <vt:lpstr>WELL……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Barclay B. Dennis, Jr. EPAG Officer</dc:title>
  <dc:creator>user</dc:creator>
  <cp:lastModifiedBy>MOG</cp:lastModifiedBy>
  <cp:revision>144</cp:revision>
  <dcterms:created xsi:type="dcterms:W3CDTF">2013-06-27T14:42:25Z</dcterms:created>
  <dcterms:modified xsi:type="dcterms:W3CDTF">2015-01-09T11:22:35Z</dcterms:modified>
</cp:coreProperties>
</file>